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3" r:id="rId4"/>
    <p:sldId id="264" r:id="rId5"/>
    <p:sldId id="270" r:id="rId6"/>
    <p:sldId id="271" r:id="rId7"/>
    <p:sldId id="285" r:id="rId8"/>
    <p:sldId id="288" r:id="rId9"/>
    <p:sldId id="289" r:id="rId10"/>
    <p:sldId id="291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A917-111E-5452-1D28-C2C862110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FFAF-ADC6-D817-91E4-271CEDB3D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31E83-C5E1-D003-5A1A-F389696B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7866-A8E8-B6DA-EB88-907D6A01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8FCF-953C-BA61-7598-F8F94F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9AB2-FDA0-023A-F79C-0F616D9C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CBE32-B9F7-C48F-740E-B2DFE3FF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F3D36-61D5-4BDA-0186-D0BE349C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4DA8-5E78-488F-1D4C-B55E537B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FF70-A998-BA3B-3154-727B5EC7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81918-ED05-C9D5-55A4-3ABF18C10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5760E-8772-268C-D0C1-258C04BB9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44EF2-F373-53D6-1170-CEB40B40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14CA-FE15-21F3-FF99-E142529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70ECB-0388-B51B-9889-B00A4DEA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24A7-67A2-03A4-E28B-114409A3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16A3-8E27-4AEC-B473-4570D5DC1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68142-DAE9-63D2-898C-DEEBF8A0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7F3-5D3A-7635-ED94-00F6FAD0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1C3C-7BCF-833B-00BE-31D35C71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8FB0-7FDD-29D1-FDAE-A5372F31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B8E2-E495-6AAF-32AB-32486530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3733F-D477-F32D-2A34-DC660D9C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58E0-6C8A-C845-7E70-B8E33AE3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A376-CBC6-01AB-F85D-7C5D9288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2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63BF-6D9C-4C5C-8AAC-8099A4C7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820B-C850-105F-398F-EE97069D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E785-4674-B75D-DD63-39619AD85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E866-7AB9-3ACB-A325-F8E15848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C046-9895-C1B8-C3F2-54F9DBDB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0F773-D085-48A3-EDC2-053279B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A2D7-45EF-ACD9-B272-38A2C678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67B86-EB4C-6A4E-88ED-E534647CB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DC861-6B10-AD89-7189-35DF330EB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C7473-845A-6B5D-13FA-044B9C86C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59724-74DF-81CB-80E0-BDD072447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6EB02-EA64-4310-6AB1-3C1E5D7C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A8D55-D75C-DF9F-1FDF-7DA145FF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FA0ED-9AEE-E210-90B9-B6606A48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F586-AAC1-1761-A858-A7FB0DC2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B34F-DB7D-3C3F-7908-6378E5A3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3FF4-AA7E-4E7A-B3A4-52B56FA1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F754-D9A0-2614-1B93-5ED43AC4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EBBA9-58AA-856A-A4D4-2656895E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8BF7-1C87-AEB4-8336-CD5609E9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49A56-231E-0E34-5F33-FDCF51D7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9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B764-71E5-39D7-3086-EE0B7495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9E75-3B97-59CE-4A09-9CCDA5B41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0474-1BB5-B7A2-694C-FCE188410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A2D5-5AAE-376D-BFD3-BB263D53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6754-A482-485A-5E65-886A36A6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E287-EE32-B538-2CBD-05E73F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4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0F8A-50BC-D66E-1A71-C890B608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3FCB3-614D-9F4A-216D-2F885F3AA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1C097-F69B-F2E2-48FB-A573198D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C70B6-B5D0-2239-4FDB-60C641B9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B0004-DCAA-3E3D-AA68-8CFFA83E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4657D-EDC5-62E0-8BE2-2651BCD5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A195D-3FEF-A9BE-2D88-9E0D1AC6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B63D-2117-6D80-94A5-A402F5A0D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6B329-168C-DAF6-B19C-11764672F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F14D-9E29-4674-B167-F1C80D2B7B2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1E734-7D5F-9E48-EE89-7780F178B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99137-DB8A-E399-983B-350F2F9ED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C13D-EC45-45AD-A743-193B7BDD8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8F19-19A9-D951-8BDA-D4049E39F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 Grid Adaptive Therapy Spelunking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D3EB-E755-8740-CD96-2F206130A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Bravo, Saanvi Prasad, Mark Robertson-Tessi, Alexander Anderson</a:t>
            </a:r>
          </a:p>
        </p:txBody>
      </p:sp>
    </p:spTree>
    <p:extLst>
      <p:ext uri="{BB962C8B-B14F-4D97-AF65-F5344CB8AC3E}">
        <p14:creationId xmlns:p14="http://schemas.microsoft.com/office/powerpoint/2010/main" val="146708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FB8B1-1AD7-9F97-4BB9-ED1429D2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CD6FB-605F-927A-7EE1-DDC87111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920405-B9E9-4187-07F2-FDF20BFA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Cell Mind-Reading</a:t>
            </a:r>
          </a:p>
        </p:txBody>
      </p:sp>
    </p:spTree>
    <p:extLst>
      <p:ext uri="{BB962C8B-B14F-4D97-AF65-F5344CB8AC3E}">
        <p14:creationId xmlns:p14="http://schemas.microsoft.com/office/powerpoint/2010/main" val="353349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F83-568E-2E7D-BEC5-276E2E7C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F9F2-A34A-0716-87F0-1AA39DB0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Sweep parameters to see if AT can be effective in a mutation context</a:t>
            </a:r>
          </a:p>
          <a:p>
            <a:r>
              <a:rPr lang="en-US" dirty="0"/>
              <a:t>Model incremental mutations rather than a fixed sensitive and resistant population</a:t>
            </a:r>
          </a:p>
          <a:p>
            <a:r>
              <a:rPr lang="en-US" dirty="0"/>
              <a:t>Find relevant imaging data (may not exist)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1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DemoVid">
            <a:hlinkClick r:id="" action="ppaction://media"/>
            <a:extLst>
              <a:ext uri="{FF2B5EF4-FFF2-40B4-BE49-F238E27FC236}">
                <a16:creationId xmlns:a16="http://schemas.microsoft.com/office/drawing/2014/main" id="{67737EA9-4F0A-45A6-8736-CFA7A8462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03" r="21926"/>
          <a:stretch/>
        </p:blipFill>
        <p:spPr>
          <a:xfrm>
            <a:off x="5626275" y="289365"/>
            <a:ext cx="6565725" cy="65866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95F5F59-A161-425F-B2E1-382B9B1F68F1}"/>
              </a:ext>
            </a:extLst>
          </p:cNvPr>
          <p:cNvGrpSpPr/>
          <p:nvPr/>
        </p:nvGrpSpPr>
        <p:grpSpPr>
          <a:xfrm>
            <a:off x="1745961" y="1094029"/>
            <a:ext cx="3055903" cy="1715039"/>
            <a:chOff x="1453891" y="829178"/>
            <a:chExt cx="3055903" cy="17150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408254-E48B-4FA3-A5EF-C64DBC697949}"/>
                </a:ext>
              </a:extLst>
            </p:cNvPr>
            <p:cNvSpPr/>
            <p:nvPr/>
          </p:nvSpPr>
          <p:spPr>
            <a:xfrm>
              <a:off x="3462823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825AEE-4C88-425B-88A0-4D1356E52405}"/>
                </a:ext>
              </a:extLst>
            </p:cNvPr>
            <p:cNvSpPr/>
            <p:nvPr/>
          </p:nvSpPr>
          <p:spPr>
            <a:xfrm>
              <a:off x="3986366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A9A820-BE00-4EAD-9AC1-A3C4AFA30575}"/>
                </a:ext>
              </a:extLst>
            </p:cNvPr>
            <p:cNvSpPr/>
            <p:nvPr/>
          </p:nvSpPr>
          <p:spPr>
            <a:xfrm>
              <a:off x="3462823" y="2020789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21BB40-1ADB-43C8-B0D7-70A94AABD2C7}"/>
                </a:ext>
              </a:extLst>
            </p:cNvPr>
            <p:cNvSpPr/>
            <p:nvPr/>
          </p:nvSpPr>
          <p:spPr>
            <a:xfrm>
              <a:off x="2939281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FBB45A-8CB1-4A21-A387-6BC9E6C82893}"/>
                </a:ext>
              </a:extLst>
            </p:cNvPr>
            <p:cNvSpPr/>
            <p:nvPr/>
          </p:nvSpPr>
          <p:spPr>
            <a:xfrm>
              <a:off x="3462823" y="973933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1917B4-6D00-495F-AD29-C206FAD25D1D}"/>
                </a:ext>
              </a:extLst>
            </p:cNvPr>
            <p:cNvSpPr/>
            <p:nvPr/>
          </p:nvSpPr>
          <p:spPr>
            <a:xfrm>
              <a:off x="1453891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CB53D9-C906-4785-BE70-8878E83B2F1B}"/>
                </a:ext>
              </a:extLst>
            </p:cNvPr>
            <p:cNvSpPr/>
            <p:nvPr/>
          </p:nvSpPr>
          <p:spPr>
            <a:xfrm>
              <a:off x="2183572" y="1497361"/>
              <a:ext cx="523428" cy="52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A3DBBA-A10F-4DD8-92E4-93A8220AA16B}"/>
                </a:ext>
              </a:extLst>
            </p:cNvPr>
            <p:cNvSpPr/>
            <p:nvPr/>
          </p:nvSpPr>
          <p:spPr>
            <a:xfrm>
              <a:off x="1606499" y="1620846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067CC8-4CFA-4E4B-9E40-029D342BE481}"/>
                </a:ext>
              </a:extLst>
            </p:cNvPr>
            <p:cNvSpPr/>
            <p:nvPr/>
          </p:nvSpPr>
          <p:spPr>
            <a:xfrm>
              <a:off x="1815592" y="160564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B4CE5C-DA54-4628-A540-2B4EEDE980C8}"/>
                </a:ext>
              </a:extLst>
            </p:cNvPr>
            <p:cNvSpPr/>
            <p:nvPr/>
          </p:nvSpPr>
          <p:spPr>
            <a:xfrm>
              <a:off x="1573520" y="1813445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B543B5E9-A095-49AE-A604-92B25D21C1C1}"/>
                </a:ext>
              </a:extLst>
            </p:cNvPr>
            <p:cNvSpPr/>
            <p:nvPr/>
          </p:nvSpPr>
          <p:spPr>
            <a:xfrm>
              <a:off x="1836739" y="1189570"/>
              <a:ext cx="523428" cy="523428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2228CD14-7CCF-42B6-9EB3-BD9695A7AD92}"/>
                </a:ext>
              </a:extLst>
            </p:cNvPr>
            <p:cNvSpPr/>
            <p:nvPr/>
          </p:nvSpPr>
          <p:spPr>
            <a:xfrm>
              <a:off x="2607644" y="1178512"/>
              <a:ext cx="523428" cy="523428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E342B0-5971-4494-BCFB-C67817368041}"/>
                </a:ext>
              </a:extLst>
            </p:cNvPr>
            <p:cNvSpPr/>
            <p:nvPr/>
          </p:nvSpPr>
          <p:spPr>
            <a:xfrm>
              <a:off x="2251567" y="156371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C05B81-3B3B-4D4E-8216-48240A586AF6}"/>
                </a:ext>
              </a:extLst>
            </p:cNvPr>
            <p:cNvSpPr/>
            <p:nvPr/>
          </p:nvSpPr>
          <p:spPr>
            <a:xfrm>
              <a:off x="2341877" y="165402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73BA9C-1DD4-4FF6-988E-8C876CCC744A}"/>
                </a:ext>
              </a:extLst>
            </p:cNvPr>
            <p:cNvSpPr/>
            <p:nvPr/>
          </p:nvSpPr>
          <p:spPr>
            <a:xfrm>
              <a:off x="2423098" y="17885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B69763-822E-4EA5-B44E-60316A96305B}"/>
                </a:ext>
              </a:extLst>
            </p:cNvPr>
            <p:cNvSpPr/>
            <p:nvPr/>
          </p:nvSpPr>
          <p:spPr>
            <a:xfrm>
              <a:off x="2455949" y="1538830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DC62D0-6F9D-490A-B1F4-C2F1BFA2515B}"/>
                </a:ext>
              </a:extLst>
            </p:cNvPr>
            <p:cNvSpPr/>
            <p:nvPr/>
          </p:nvSpPr>
          <p:spPr>
            <a:xfrm>
              <a:off x="2581416" y="156371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CF2577-818A-4CE1-86AA-A1F89C918238}"/>
                </a:ext>
              </a:extLst>
            </p:cNvPr>
            <p:cNvSpPr/>
            <p:nvPr/>
          </p:nvSpPr>
          <p:spPr>
            <a:xfrm>
              <a:off x="2493572" y="1657247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656EC6F-71C3-44A0-9A2B-9174531C5C4F}"/>
                </a:ext>
              </a:extLst>
            </p:cNvPr>
            <p:cNvSpPr/>
            <p:nvPr/>
          </p:nvSpPr>
          <p:spPr>
            <a:xfrm>
              <a:off x="2282421" y="1801465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4935FA-746C-4A6C-ADCC-38A626BD11EC}"/>
                </a:ext>
              </a:extLst>
            </p:cNvPr>
            <p:cNvSpPr/>
            <p:nvPr/>
          </p:nvSpPr>
          <p:spPr>
            <a:xfrm>
              <a:off x="2546568" y="17756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DEB4F4-F8CD-47D6-8AD0-D27457045270}"/>
                </a:ext>
              </a:extLst>
            </p:cNvPr>
            <p:cNvSpPr/>
            <p:nvPr/>
          </p:nvSpPr>
          <p:spPr>
            <a:xfrm>
              <a:off x="2491489" y="1902142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60B192-89D5-40FE-8D3E-C975F8589A4E}"/>
                </a:ext>
              </a:extLst>
            </p:cNvPr>
            <p:cNvSpPr/>
            <p:nvPr/>
          </p:nvSpPr>
          <p:spPr>
            <a:xfrm>
              <a:off x="2236852" y="1911127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1AC024-CFEF-4CB0-8A20-3DEE2AF26545}"/>
                </a:ext>
              </a:extLst>
            </p:cNvPr>
            <p:cNvSpPr/>
            <p:nvPr/>
          </p:nvSpPr>
          <p:spPr>
            <a:xfrm>
              <a:off x="1729343" y="1775664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9C77EA-2A9C-4763-8573-C45F5FE96235}"/>
                </a:ext>
              </a:extLst>
            </p:cNvPr>
            <p:cNvSpPr txBox="1"/>
            <p:nvPr/>
          </p:nvSpPr>
          <p:spPr>
            <a:xfrm>
              <a:off x="1677018" y="829178"/>
              <a:ext cx="823579" cy="43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Turnover</a:t>
              </a:r>
            </a:p>
            <a:p>
              <a:pPr algn="ctr"/>
              <a:r>
                <a:rPr lang="en-US" sz="1100" dirty="0"/>
                <a:t>(Binomial)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94F8EB-BAD7-4884-BF3F-5C95A1E63EFE}"/>
                </a:ext>
              </a:extLst>
            </p:cNvPr>
            <p:cNvSpPr txBox="1"/>
            <p:nvPr/>
          </p:nvSpPr>
          <p:spPr>
            <a:xfrm>
              <a:off x="2389252" y="831654"/>
              <a:ext cx="1004549" cy="43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Migration</a:t>
              </a:r>
            </a:p>
            <a:p>
              <a:pPr algn="ctr"/>
              <a:r>
                <a:rPr lang="en-US" sz="1100" dirty="0"/>
                <a:t>(Multinomial)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4109B5-270A-4BC1-B4C3-80C16A4FB4B3}"/>
                </a:ext>
              </a:extLst>
            </p:cNvPr>
            <p:cNvSpPr/>
            <p:nvPr/>
          </p:nvSpPr>
          <p:spPr>
            <a:xfrm>
              <a:off x="3552122" y="154343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77381E-E898-4374-8727-9E34EC6B6986}"/>
                </a:ext>
              </a:extLst>
            </p:cNvPr>
            <p:cNvSpPr/>
            <p:nvPr/>
          </p:nvSpPr>
          <p:spPr>
            <a:xfrm>
              <a:off x="3583312" y="1728666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6F58BF-EE95-400C-B8FE-ABF8D3C9D70E}"/>
                </a:ext>
              </a:extLst>
            </p:cNvPr>
            <p:cNvSpPr/>
            <p:nvPr/>
          </p:nvSpPr>
          <p:spPr>
            <a:xfrm>
              <a:off x="3770097" y="182864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76E441-1DBF-4E6C-9202-C9FE12F1E812}"/>
                </a:ext>
              </a:extLst>
            </p:cNvPr>
            <p:cNvSpPr/>
            <p:nvPr/>
          </p:nvSpPr>
          <p:spPr>
            <a:xfrm>
              <a:off x="3539220" y="1851459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3F25C91-921B-4F7F-A707-8D248CBD24D7}"/>
                </a:ext>
              </a:extLst>
            </p:cNvPr>
            <p:cNvSpPr/>
            <p:nvPr/>
          </p:nvSpPr>
          <p:spPr>
            <a:xfrm>
              <a:off x="3861897" y="1728663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1E0046-5969-433A-9B89-A9C273B586AC}"/>
                </a:ext>
              </a:extLst>
            </p:cNvPr>
            <p:cNvSpPr/>
            <p:nvPr/>
          </p:nvSpPr>
          <p:spPr>
            <a:xfrm>
              <a:off x="3225351" y="1635592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B1101C-D51C-43A1-AE73-446DA1FD6323}"/>
                </a:ext>
              </a:extLst>
            </p:cNvPr>
            <p:cNvSpPr/>
            <p:nvPr/>
          </p:nvSpPr>
          <p:spPr>
            <a:xfrm>
              <a:off x="3179275" y="1818053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D1285E-DAC5-4867-9AE1-4884E79A7947}"/>
                </a:ext>
              </a:extLst>
            </p:cNvPr>
            <p:cNvSpPr/>
            <p:nvPr/>
          </p:nvSpPr>
          <p:spPr>
            <a:xfrm>
              <a:off x="3745086" y="1230118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66A32D-5FC8-4BF8-8357-DB74027DF4C0}"/>
                </a:ext>
              </a:extLst>
            </p:cNvPr>
            <p:cNvSpPr/>
            <p:nvPr/>
          </p:nvSpPr>
          <p:spPr>
            <a:xfrm>
              <a:off x="4197372" y="1654021"/>
              <a:ext cx="92153" cy="921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E34EE32-5867-4D29-831E-95500F2C5039}"/>
                </a:ext>
              </a:extLst>
            </p:cNvPr>
            <p:cNvSpPr/>
            <p:nvPr/>
          </p:nvSpPr>
          <p:spPr>
            <a:xfrm>
              <a:off x="3693476" y="2100702"/>
              <a:ext cx="110485" cy="1104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338C42-0BF9-4A72-A990-03BE36F1271D}"/>
              </a:ext>
            </a:extLst>
          </p:cNvPr>
          <p:cNvGrpSpPr/>
          <p:nvPr/>
        </p:nvGrpSpPr>
        <p:grpSpPr>
          <a:xfrm>
            <a:off x="1752181" y="2844846"/>
            <a:ext cx="3049771" cy="1711597"/>
            <a:chOff x="237274" y="2038759"/>
            <a:chExt cx="3663820" cy="205621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176FC9-EC12-4D92-850E-E2DEF8A612A7}"/>
                </a:ext>
              </a:extLst>
            </p:cNvPr>
            <p:cNvSpPr/>
            <p:nvPr/>
          </p:nvSpPr>
          <p:spPr>
            <a:xfrm>
              <a:off x="2645848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8F13FC-AAA8-4C40-AEAA-E79569959EB7}"/>
                </a:ext>
              </a:extLst>
            </p:cNvPr>
            <p:cNvSpPr/>
            <p:nvPr/>
          </p:nvSpPr>
          <p:spPr>
            <a:xfrm>
              <a:off x="3273539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B22B66-84F6-448A-8ADD-67B391720C99}"/>
                </a:ext>
              </a:extLst>
            </p:cNvPr>
            <p:cNvSpPr/>
            <p:nvPr/>
          </p:nvSpPr>
          <p:spPr>
            <a:xfrm>
              <a:off x="2645848" y="3467419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9B81004-E62C-45E1-A2CC-C202EE15EF6A}"/>
                </a:ext>
              </a:extLst>
            </p:cNvPr>
            <p:cNvSpPr/>
            <p:nvPr/>
          </p:nvSpPr>
          <p:spPr>
            <a:xfrm>
              <a:off x="2018156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6DFA446-13D6-4199-BFC3-453C7ACE5395}"/>
                </a:ext>
              </a:extLst>
            </p:cNvPr>
            <p:cNvSpPr/>
            <p:nvPr/>
          </p:nvSpPr>
          <p:spPr>
            <a:xfrm>
              <a:off x="2645848" y="2212310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0309DD1-BC31-4654-9F5C-63B8C8C412E1}"/>
                </a:ext>
              </a:extLst>
            </p:cNvPr>
            <p:cNvSpPr/>
            <p:nvPr/>
          </p:nvSpPr>
          <p:spPr>
            <a:xfrm>
              <a:off x="237274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F5955B8-AC87-4714-836C-D16320D2D5EC}"/>
                </a:ext>
              </a:extLst>
            </p:cNvPr>
            <p:cNvSpPr/>
            <p:nvPr/>
          </p:nvSpPr>
          <p:spPr>
            <a:xfrm>
              <a:off x="1112112" y="2839865"/>
              <a:ext cx="627555" cy="627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F7A3EFE-2420-4F28-A4A5-4840559A65F6}"/>
                </a:ext>
              </a:extLst>
            </p:cNvPr>
            <p:cNvSpPr/>
            <p:nvPr/>
          </p:nvSpPr>
          <p:spPr>
            <a:xfrm>
              <a:off x="420240" y="298791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0B460AD-FDB3-4AE6-96AD-F7B21141DB95}"/>
                </a:ext>
              </a:extLst>
            </p:cNvPr>
            <p:cNvSpPr/>
            <p:nvPr/>
          </p:nvSpPr>
          <p:spPr>
            <a:xfrm>
              <a:off x="670930" y="296968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14AD88-DA2F-49D7-97C4-E05A9CFBD36F}"/>
                </a:ext>
              </a:extLst>
            </p:cNvPr>
            <p:cNvSpPr/>
            <p:nvPr/>
          </p:nvSpPr>
          <p:spPr>
            <a:xfrm>
              <a:off x="380700" y="321882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8" name="Arrow: Circular 87">
              <a:extLst>
                <a:ext uri="{FF2B5EF4-FFF2-40B4-BE49-F238E27FC236}">
                  <a16:creationId xmlns:a16="http://schemas.microsoft.com/office/drawing/2014/main" id="{220CB2C1-F69D-4E40-A4CB-555556CF2FA7}"/>
                </a:ext>
              </a:extLst>
            </p:cNvPr>
            <p:cNvSpPr/>
            <p:nvPr/>
          </p:nvSpPr>
          <p:spPr>
            <a:xfrm>
              <a:off x="696283" y="2470845"/>
              <a:ext cx="627555" cy="627555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Arrow: Circular 88">
              <a:extLst>
                <a:ext uri="{FF2B5EF4-FFF2-40B4-BE49-F238E27FC236}">
                  <a16:creationId xmlns:a16="http://schemas.microsoft.com/office/drawing/2014/main" id="{6416C779-9647-42B5-BC4B-A728DD3DCA14}"/>
                </a:ext>
              </a:extLst>
            </p:cNvPr>
            <p:cNvSpPr/>
            <p:nvPr/>
          </p:nvSpPr>
          <p:spPr>
            <a:xfrm>
              <a:off x="1620545" y="2457587"/>
              <a:ext cx="627555" cy="627555"/>
            </a:xfrm>
            <a:prstGeom prst="circularArrow">
              <a:avLst>
                <a:gd name="adj1" fmla="val 10759"/>
                <a:gd name="adj2" fmla="val 1142319"/>
                <a:gd name="adj3" fmla="val 20516451"/>
                <a:gd name="adj4" fmla="val 1080000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235E3A-C2E2-4558-9636-26CB856D6ECD}"/>
                </a:ext>
              </a:extLst>
            </p:cNvPr>
            <p:cNvSpPr/>
            <p:nvPr/>
          </p:nvSpPr>
          <p:spPr>
            <a:xfrm>
              <a:off x="1193634" y="2919414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3512E6F-4630-4ADB-B876-2C0C562A5EC7}"/>
                </a:ext>
              </a:extLst>
            </p:cNvPr>
            <p:cNvSpPr/>
            <p:nvPr/>
          </p:nvSpPr>
          <p:spPr>
            <a:xfrm>
              <a:off x="1399288" y="318899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F108424-2708-4981-A5D8-2ACB0FFCF065}"/>
                </a:ext>
              </a:extLst>
            </p:cNvPr>
            <p:cNvSpPr/>
            <p:nvPr/>
          </p:nvSpPr>
          <p:spPr>
            <a:xfrm>
              <a:off x="1438673" y="2889584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83D5B3-BB28-4F4C-B442-0D1AFF0D08D8}"/>
                </a:ext>
              </a:extLst>
            </p:cNvPr>
            <p:cNvSpPr/>
            <p:nvPr/>
          </p:nvSpPr>
          <p:spPr>
            <a:xfrm>
              <a:off x="1230626" y="3204465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309139E-6208-402C-9AC3-859C4D3950F4}"/>
                </a:ext>
              </a:extLst>
            </p:cNvPr>
            <p:cNvSpPr/>
            <p:nvPr/>
          </p:nvSpPr>
          <p:spPr>
            <a:xfrm>
              <a:off x="1298485" y="3036528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76B5684-3338-454F-8547-36A3D506ACA5}"/>
                </a:ext>
              </a:extLst>
            </p:cNvPr>
            <p:cNvSpPr/>
            <p:nvPr/>
          </p:nvSpPr>
          <p:spPr>
            <a:xfrm>
              <a:off x="1530431" y="306861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1C0AD30-EF5E-4802-AEC0-023B9C38AA0A}"/>
                </a:ext>
              </a:extLst>
            </p:cNvPr>
            <p:cNvSpPr txBox="1"/>
            <p:nvPr/>
          </p:nvSpPr>
          <p:spPr>
            <a:xfrm>
              <a:off x="504788" y="2038759"/>
              <a:ext cx="987416" cy="52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Turnover</a:t>
              </a:r>
            </a:p>
            <a:p>
              <a:pPr algn="ctr"/>
              <a:r>
                <a:rPr lang="en-US" sz="1100" dirty="0"/>
                <a:t>(Binomial)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1D4BF84-1B74-4F51-8844-CE735B575091}"/>
                </a:ext>
              </a:extLst>
            </p:cNvPr>
            <p:cNvSpPr txBox="1"/>
            <p:nvPr/>
          </p:nvSpPr>
          <p:spPr>
            <a:xfrm>
              <a:off x="1358709" y="2041727"/>
              <a:ext cx="1204386" cy="52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Migration</a:t>
              </a:r>
            </a:p>
            <a:p>
              <a:pPr algn="ctr"/>
              <a:r>
                <a:rPr lang="en-US" sz="1100" dirty="0"/>
                <a:t>(Multinomial)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3B7A86A-D5CD-433E-8BF2-5EF0825944DE}"/>
                </a:ext>
              </a:extLst>
            </p:cNvPr>
            <p:cNvSpPr/>
            <p:nvPr/>
          </p:nvSpPr>
          <p:spPr>
            <a:xfrm>
              <a:off x="2949030" y="2569767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F0D927-F53E-4774-B078-0DCA3F9769C2}"/>
                </a:ext>
              </a:extLst>
            </p:cNvPr>
            <p:cNvSpPr/>
            <p:nvPr/>
          </p:nvSpPr>
          <p:spPr>
            <a:xfrm>
              <a:off x="2785845" y="318049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9937A54-875D-4DB1-A3BD-32EAD0E2885F}"/>
                </a:ext>
              </a:extLst>
            </p:cNvPr>
            <p:cNvSpPr/>
            <p:nvPr/>
          </p:nvSpPr>
          <p:spPr>
            <a:xfrm>
              <a:off x="2959625" y="3047306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04B87C-5950-4732-BC4C-928EECDA7C33}"/>
                </a:ext>
              </a:extLst>
            </p:cNvPr>
            <p:cNvSpPr/>
            <p:nvPr/>
          </p:nvSpPr>
          <p:spPr>
            <a:xfrm>
              <a:off x="2305892" y="3224353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B2F18D9-F127-427F-A5B4-B55843015093}"/>
                </a:ext>
              </a:extLst>
            </p:cNvPr>
            <p:cNvSpPr/>
            <p:nvPr/>
          </p:nvSpPr>
          <p:spPr>
            <a:xfrm>
              <a:off x="3526522" y="3027690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67C7A0B-1799-49A4-9911-47510DEE9E0F}"/>
                </a:ext>
              </a:extLst>
            </p:cNvPr>
            <p:cNvSpPr/>
            <p:nvPr/>
          </p:nvSpPr>
          <p:spPr>
            <a:xfrm>
              <a:off x="3006416" y="3241079"/>
              <a:ext cx="110485" cy="11048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7EE9DB3-B4FC-44EA-8443-A6C91ECCC980}"/>
              </a:ext>
            </a:extLst>
          </p:cNvPr>
          <p:cNvSpPr txBox="1"/>
          <p:nvPr/>
        </p:nvSpPr>
        <p:spPr>
          <a:xfrm>
            <a:off x="689841" y="1842714"/>
            <a:ext cx="1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Tumor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385AE27-6CEF-4DE0-8B34-A90420C52D99}"/>
              </a:ext>
            </a:extLst>
          </p:cNvPr>
          <p:cNvSpPr txBox="1"/>
          <p:nvPr/>
        </p:nvSpPr>
        <p:spPr>
          <a:xfrm>
            <a:off x="365824" y="3601859"/>
            <a:ext cx="1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Epithelium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44435FF-949C-4AA0-9B89-DFF193144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91" t="8262"/>
          <a:stretch/>
        </p:blipFill>
        <p:spPr>
          <a:xfrm>
            <a:off x="1806769" y="4337406"/>
            <a:ext cx="1535444" cy="248498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6A4928F-AA74-6B9D-AAE0-B2E15B6BEC8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7108D9-51F6-8FF0-6430-799245E13B7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pic>
        <p:nvPicPr>
          <p:cNvPr id="49" name="droppedImage.pdf">
            <a:extLst>
              <a:ext uri="{FF2B5EF4-FFF2-40B4-BE49-F238E27FC236}">
                <a16:creationId xmlns:a16="http://schemas.microsoft.com/office/drawing/2014/main" id="{104CE173-6EE7-5DB8-213E-464101DF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0" name="TextBox 13">
            <a:extLst>
              <a:ext uri="{FF2B5EF4-FFF2-40B4-BE49-F238E27FC236}">
                <a16:creationId xmlns:a16="http://schemas.microsoft.com/office/drawing/2014/main" id="{DADF88FA-83D3-4895-8E9A-F173F53F9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82263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Population grids: A Hybrid Cellular Automata</a:t>
            </a:r>
          </a:p>
        </p:txBody>
      </p:sp>
    </p:spTree>
    <p:extLst>
      <p:ext uri="{BB962C8B-B14F-4D97-AF65-F5344CB8AC3E}">
        <p14:creationId xmlns:p14="http://schemas.microsoft.com/office/powerpoint/2010/main" val="94446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39C5B1-1E04-6E96-0AA9-204F5048BAAE}"/>
              </a:ext>
            </a:extLst>
          </p:cNvPr>
          <p:cNvGrpSpPr/>
          <p:nvPr/>
        </p:nvGrpSpPr>
        <p:grpSpPr>
          <a:xfrm>
            <a:off x="2901513" y="1534439"/>
            <a:ext cx="6806771" cy="4456216"/>
            <a:chOff x="3224703" y="867986"/>
            <a:chExt cx="8737013" cy="57198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13DD50-8A0A-0F8A-E61A-0F76B0CED90D}"/>
                </a:ext>
              </a:extLst>
            </p:cNvPr>
            <p:cNvGrpSpPr/>
            <p:nvPr/>
          </p:nvGrpSpPr>
          <p:grpSpPr>
            <a:xfrm>
              <a:off x="3224703" y="867986"/>
              <a:ext cx="8737013" cy="5719897"/>
              <a:chOff x="3085098" y="3297854"/>
              <a:chExt cx="5032226" cy="32944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BE553F1-18E1-D6E7-2D5A-9382D6BDB907}"/>
                  </a:ext>
                </a:extLst>
              </p:cNvPr>
              <p:cNvSpPr/>
              <p:nvPr/>
            </p:nvSpPr>
            <p:spPr>
              <a:xfrm>
                <a:off x="3085098" y="3816439"/>
                <a:ext cx="857956" cy="84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Sen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177C34-E9FD-7873-F385-BBF395938FDB}"/>
                  </a:ext>
                </a:extLst>
              </p:cNvPr>
              <p:cNvSpPr/>
              <p:nvPr/>
            </p:nvSpPr>
            <p:spPr>
              <a:xfrm>
                <a:off x="7038624" y="3297854"/>
                <a:ext cx="1078700" cy="84666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Epithelial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B19B26-9693-7E78-82C8-85645B2B6596}"/>
                  </a:ext>
                </a:extLst>
              </p:cNvPr>
              <p:cNvSpPr/>
              <p:nvPr/>
            </p:nvSpPr>
            <p:spPr>
              <a:xfrm>
                <a:off x="5278240" y="5745656"/>
                <a:ext cx="1232348" cy="8466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Endothelial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E75D801-B0FA-A48D-93CA-A19E914274A5}"/>
                  </a:ext>
                </a:extLst>
              </p:cNvPr>
              <p:cNvSpPr/>
              <p:nvPr/>
            </p:nvSpPr>
            <p:spPr>
              <a:xfrm>
                <a:off x="5412717" y="4289777"/>
                <a:ext cx="963394" cy="8466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Glucose</a:t>
                </a:r>
                <a:endParaRPr lang="en-US" sz="1100" baseline="-250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A3F031D-913D-1769-EABF-F138B637DF61}"/>
                  </a:ext>
                </a:extLst>
              </p:cNvPr>
              <p:cNvCxnSpPr>
                <a:cxnSpLocks/>
                <a:stCxn id="13" idx="0"/>
                <a:endCxn id="14" idx="4"/>
              </p:cNvCxnSpPr>
              <p:nvPr/>
            </p:nvCxnSpPr>
            <p:spPr>
              <a:xfrm flipV="1">
                <a:off x="5894414" y="5136443"/>
                <a:ext cx="0" cy="60921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76A93A9-1528-D813-1716-6F7BD4648912}"/>
                  </a:ext>
                </a:extLst>
              </p:cNvPr>
              <p:cNvCxnSpPr>
                <a:cxnSpLocks/>
                <a:stCxn id="14" idx="2"/>
                <a:endCxn id="11" idx="6"/>
              </p:cNvCxnSpPr>
              <p:nvPr/>
            </p:nvCxnSpPr>
            <p:spPr>
              <a:xfrm flipH="1" flipV="1">
                <a:off x="3943054" y="4239773"/>
                <a:ext cx="1469663" cy="47333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A4A619B-51EC-0EAA-4B8D-CF2BBCB02C1B}"/>
                  </a:ext>
                </a:extLst>
              </p:cNvPr>
              <p:cNvCxnSpPr>
                <a:cxnSpLocks/>
                <a:stCxn id="14" idx="7"/>
                <a:endCxn id="12" idx="2"/>
              </p:cNvCxnSpPr>
              <p:nvPr/>
            </p:nvCxnSpPr>
            <p:spPr>
              <a:xfrm flipV="1">
                <a:off x="6235025" y="3721188"/>
                <a:ext cx="803599" cy="692581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4439D0BC-9C32-14C8-EBE5-2FAB1D73CA78}"/>
                  </a:ext>
                </a:extLst>
              </p:cNvPr>
              <p:cNvCxnSpPr>
                <a:cxnSpLocks/>
                <a:stCxn id="12" idx="4"/>
                <a:endCxn id="14" idx="6"/>
              </p:cNvCxnSpPr>
              <p:nvPr/>
            </p:nvCxnSpPr>
            <p:spPr>
              <a:xfrm rot="5400000">
                <a:off x="6692748" y="3827883"/>
                <a:ext cx="568590" cy="1201864"/>
              </a:xfrm>
              <a:prstGeom prst="curvedConnector2">
                <a:avLst/>
              </a:prstGeom>
              <a:ln w="76200" cap="flat">
                <a:solidFill>
                  <a:srgbClr val="FF0000"/>
                </a:solidFill>
                <a:tailEnd type="oval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538E91-8625-89EC-F2F2-82D1630FE6E6}"/>
                </a:ext>
              </a:extLst>
            </p:cNvPr>
            <p:cNvSpPr txBox="1"/>
            <p:nvPr/>
          </p:nvSpPr>
          <p:spPr>
            <a:xfrm>
              <a:off x="8153200" y="4225280"/>
              <a:ext cx="1371803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Influx</a:t>
              </a:r>
            </a:p>
            <a:p>
              <a:r>
                <a:rPr lang="en-US" sz="1100" dirty="0"/>
                <a:t>From Blood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53BB24-6653-D772-898F-75D32C41B806}"/>
                </a:ext>
              </a:extLst>
            </p:cNvPr>
            <p:cNvSpPr txBox="1"/>
            <p:nvPr/>
          </p:nvSpPr>
          <p:spPr>
            <a:xfrm>
              <a:off x="5585133" y="2022669"/>
              <a:ext cx="1672655" cy="943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Resource  Dependent Proliferation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75BBD-C28B-5819-0987-884A646D42FD}"/>
                </a:ext>
              </a:extLst>
            </p:cNvPr>
            <p:cNvSpPr txBox="1"/>
            <p:nvPr/>
          </p:nvSpPr>
          <p:spPr>
            <a:xfrm>
              <a:off x="8946759" y="3413990"/>
              <a:ext cx="2515331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FBA1C-E658-4816-81E6-7138C69D29DB}"/>
                </a:ext>
              </a:extLst>
            </p:cNvPr>
            <p:cNvSpPr txBox="1"/>
            <p:nvPr/>
          </p:nvSpPr>
          <p:spPr>
            <a:xfrm>
              <a:off x="5312666" y="3672401"/>
              <a:ext cx="2296484" cy="67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Michaelis Menten Consumption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3F763A7-B76A-DC95-17B5-6BE4E2AAAB32}"/>
              </a:ext>
            </a:extLst>
          </p:cNvPr>
          <p:cNvSpPr/>
          <p:nvPr/>
        </p:nvSpPr>
        <p:spPr>
          <a:xfrm>
            <a:off x="3990891" y="735469"/>
            <a:ext cx="1160502" cy="11452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93EDE8-4D08-63EB-D2E4-100A6361F39B}"/>
              </a:ext>
            </a:extLst>
          </p:cNvPr>
          <p:cNvCxnSpPr>
            <a:cxnSpLocks/>
            <a:stCxn id="14" idx="1"/>
            <a:endCxn id="24" idx="5"/>
          </p:cNvCxnSpPr>
          <p:nvPr/>
        </p:nvCxnSpPr>
        <p:spPr>
          <a:xfrm flipH="1" flipV="1">
            <a:off x="4981441" y="1712986"/>
            <a:ext cx="1259332" cy="133087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8BCBAAA-7F90-EEAE-17BA-15BC4716E82E}"/>
              </a:ext>
            </a:extLst>
          </p:cNvPr>
          <p:cNvCxnSpPr>
            <a:cxnSpLocks/>
            <a:stCxn id="24" idx="6"/>
            <a:endCxn id="14" idx="0"/>
          </p:cNvCxnSpPr>
          <p:nvPr/>
        </p:nvCxnSpPr>
        <p:spPr>
          <a:xfrm>
            <a:off x="5151393" y="1308085"/>
            <a:ext cx="1550103" cy="1568064"/>
          </a:xfrm>
          <a:prstGeom prst="curvedConnector2">
            <a:avLst/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C21CBF5-EE3C-701F-866E-F81D78D98991}"/>
              </a:ext>
            </a:extLst>
          </p:cNvPr>
          <p:cNvCxnSpPr>
            <a:cxnSpLocks/>
            <a:stCxn id="11" idx="5"/>
            <a:endCxn id="14" idx="3"/>
          </p:cNvCxnSpPr>
          <p:nvPr/>
        </p:nvCxnSpPr>
        <p:spPr>
          <a:xfrm rot="16200000" flipH="1">
            <a:off x="4746292" y="2359184"/>
            <a:ext cx="640253" cy="2348710"/>
          </a:xfrm>
          <a:prstGeom prst="curvedConnector3">
            <a:avLst>
              <a:gd name="adj1" fmla="val 161900"/>
            </a:avLst>
          </a:prstGeom>
          <a:ln w="76200" cap="flat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DC651B6-FC95-3990-53FB-6F2251109577}"/>
              </a:ext>
            </a:extLst>
          </p:cNvPr>
          <p:cNvSpPr/>
          <p:nvPr/>
        </p:nvSpPr>
        <p:spPr>
          <a:xfrm>
            <a:off x="3185391" y="4084412"/>
            <a:ext cx="1303122" cy="114523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Drug</a:t>
            </a:r>
            <a:endParaRPr lang="en-US" sz="1100" baseline="-250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E88008-B51C-4DE7-693A-BA929846230F}"/>
              </a:ext>
            </a:extLst>
          </p:cNvPr>
          <p:cNvCxnSpPr>
            <a:cxnSpLocks/>
            <a:stCxn id="13" idx="2"/>
            <a:endCxn id="38" idx="5"/>
          </p:cNvCxnSpPr>
          <p:nvPr/>
        </p:nvCxnSpPr>
        <p:spPr>
          <a:xfrm flipH="1" flipV="1">
            <a:off x="4297675" y="5061929"/>
            <a:ext cx="1570361" cy="3561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DF3CBF-6869-FAAE-7889-41C01EC810F2}"/>
              </a:ext>
            </a:extLst>
          </p:cNvPr>
          <p:cNvSpPr txBox="1"/>
          <p:nvPr/>
        </p:nvSpPr>
        <p:spPr>
          <a:xfrm>
            <a:off x="2698581" y="3588477"/>
            <a:ext cx="1068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Drug Kill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95AF1F-6425-015F-FC08-07A5CA072C53}"/>
              </a:ext>
            </a:extLst>
          </p:cNvPr>
          <p:cNvCxnSpPr>
            <a:cxnSpLocks/>
            <a:stCxn id="38" idx="0"/>
            <a:endCxn id="11" idx="4"/>
          </p:cNvCxnSpPr>
          <p:nvPr/>
        </p:nvCxnSpPr>
        <p:spPr>
          <a:xfrm flipH="1" flipV="1">
            <a:off x="3481764" y="3381128"/>
            <a:ext cx="355188" cy="703284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9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F48FD0C-4914-52BC-9578-EE5B1E3E4822}"/>
              </a:ext>
            </a:extLst>
          </p:cNvPr>
          <p:cNvGrpSpPr/>
          <p:nvPr/>
        </p:nvGrpSpPr>
        <p:grpSpPr>
          <a:xfrm>
            <a:off x="1984596" y="254316"/>
            <a:ext cx="3050952" cy="2830447"/>
            <a:chOff x="1495647" y="1387658"/>
            <a:chExt cx="3050952" cy="28304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101B29-07B8-2BD2-C13D-7BE1E6BC7EF5}"/>
                </a:ext>
              </a:extLst>
            </p:cNvPr>
            <p:cNvGrpSpPr/>
            <p:nvPr/>
          </p:nvGrpSpPr>
          <p:grpSpPr>
            <a:xfrm>
              <a:off x="1495647" y="1387658"/>
              <a:ext cx="3050952" cy="374284"/>
              <a:chOff x="5102448" y="1649602"/>
              <a:chExt cx="3050952" cy="37428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C4B7D2-C40D-D3CE-CE23-E3AC903BE03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A47A6-704A-E7B2-91CA-32A4D4AB7378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FACAA-EABA-A78B-8676-737A7D48C3B2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5002F7-3C49-0876-642F-A201928CFC1F}"/>
                </a:ext>
              </a:extLst>
            </p:cNvPr>
            <p:cNvGrpSpPr/>
            <p:nvPr/>
          </p:nvGrpSpPr>
          <p:grpSpPr>
            <a:xfrm>
              <a:off x="1495647" y="3848773"/>
              <a:ext cx="3050952" cy="369332"/>
              <a:chOff x="1422399" y="3848773"/>
              <a:chExt cx="3124200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BB45-2114-DED3-839C-A221462C4967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5F7B2-7745-B6F6-4496-B7276DA57A53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F757-14AB-0BDD-F932-F50AE061AFE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5549B8-FF92-B01C-4A30-869E29776C56}"/>
              </a:ext>
            </a:extLst>
          </p:cNvPr>
          <p:cNvGrpSpPr/>
          <p:nvPr/>
        </p:nvGrpSpPr>
        <p:grpSpPr>
          <a:xfrm>
            <a:off x="1933807" y="3587979"/>
            <a:ext cx="3050952" cy="2830447"/>
            <a:chOff x="5560646" y="4160150"/>
            <a:chExt cx="3050952" cy="28304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65D770-9B84-32DB-973E-C5F7EB583C8B}"/>
                </a:ext>
              </a:extLst>
            </p:cNvPr>
            <p:cNvGrpSpPr/>
            <p:nvPr/>
          </p:nvGrpSpPr>
          <p:grpSpPr>
            <a:xfrm>
              <a:off x="5560646" y="4160150"/>
              <a:ext cx="3050952" cy="374284"/>
              <a:chOff x="5102448" y="1649602"/>
              <a:chExt cx="3050952" cy="3742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C2FC8-2883-DE07-0BA5-CF7D3C21122F}"/>
                  </a:ext>
                </a:extLst>
              </p:cNvPr>
              <p:cNvSpPr txBox="1"/>
              <p:nvPr/>
            </p:nvSpPr>
            <p:spPr>
              <a:xfrm>
                <a:off x="5102448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Drug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5B135-B0A4-B0B4-5780-266D658FD335}"/>
                  </a:ext>
                </a:extLst>
              </p:cNvPr>
              <p:cNvSpPr txBox="1"/>
              <p:nvPr/>
            </p:nvSpPr>
            <p:spPr>
              <a:xfrm>
                <a:off x="7136416" y="1649602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Sens.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0224-A976-6047-3F7B-9E4CFC7BE798}"/>
                  </a:ext>
                </a:extLst>
              </p:cNvPr>
              <p:cNvSpPr txBox="1"/>
              <p:nvPr/>
            </p:nvSpPr>
            <p:spPr>
              <a:xfrm>
                <a:off x="6119432" y="1654554"/>
                <a:ext cx="101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DA2BD2-E685-F49F-764F-83C9A2682873}"/>
                </a:ext>
              </a:extLst>
            </p:cNvPr>
            <p:cNvGrpSpPr/>
            <p:nvPr/>
          </p:nvGrpSpPr>
          <p:grpSpPr>
            <a:xfrm>
              <a:off x="5560646" y="6621265"/>
              <a:ext cx="3050952" cy="369332"/>
              <a:chOff x="1422399" y="3848773"/>
              <a:chExt cx="312420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658CE-1544-6531-9CB1-034CB2B0F005}"/>
                  </a:ext>
                </a:extLst>
              </p:cNvPr>
              <p:cNvSpPr txBox="1"/>
              <p:nvPr/>
            </p:nvSpPr>
            <p:spPr>
              <a:xfrm>
                <a:off x="14223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Gluc</a:t>
                </a:r>
                <a:r>
                  <a:rPr lang="en-US" dirty="0"/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D32B08-A6BA-C82D-793F-B7D675E903DB}"/>
                  </a:ext>
                </a:extLst>
              </p:cNvPr>
              <p:cNvSpPr txBox="1"/>
              <p:nvPr/>
            </p:nvSpPr>
            <p:spPr>
              <a:xfrm>
                <a:off x="35051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Epi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00798-316F-F45D-E09E-7CEB932889C1}"/>
                  </a:ext>
                </a:extLst>
              </p:cNvPr>
              <p:cNvSpPr txBox="1"/>
              <p:nvPr/>
            </p:nvSpPr>
            <p:spPr>
              <a:xfrm>
                <a:off x="2463799" y="3848773"/>
                <a:ext cx="104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Endo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60516-3BB0-F4E6-2A2D-81AF55A8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96" y="676511"/>
            <a:ext cx="3050952" cy="20339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6BF495-6B9A-3361-0890-D861D53BA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01" y="3975777"/>
            <a:ext cx="3000163" cy="20001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BEC36A7-A4E0-7863-B0DD-6C9F04F77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451" t="67230" r="33380"/>
          <a:stretch/>
        </p:blipFill>
        <p:spPr>
          <a:xfrm>
            <a:off x="5035548" y="-894"/>
            <a:ext cx="6149921" cy="68354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AD99F0-8A7A-29FA-3260-F341EF3ECB69}"/>
              </a:ext>
            </a:extLst>
          </p:cNvPr>
          <p:cNvSpPr txBox="1"/>
          <p:nvPr/>
        </p:nvSpPr>
        <p:spPr>
          <a:xfrm>
            <a:off x="412749" y="1370329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Therapy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6F7B3-E487-563B-03FF-CAB2C3682CB5}"/>
              </a:ext>
            </a:extLst>
          </p:cNvPr>
          <p:cNvSpPr txBox="1"/>
          <p:nvPr/>
        </p:nvSpPr>
        <p:spPr>
          <a:xfrm>
            <a:off x="412749" y="4652665"/>
            <a:ext cx="14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Therapy</a:t>
            </a:r>
          </a:p>
        </p:txBody>
      </p:sp>
    </p:spTree>
    <p:extLst>
      <p:ext uri="{BB962C8B-B14F-4D97-AF65-F5344CB8AC3E}">
        <p14:creationId xmlns:p14="http://schemas.microsoft.com/office/powerpoint/2010/main" val="39596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F1476C-C740-B6B2-A22F-55042BCA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18" y="457580"/>
            <a:ext cx="3583188" cy="40310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EAD65D-597A-4EF9-9D86-80ED6124B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406" y="457580"/>
            <a:ext cx="3583188" cy="40310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D2E494F-DB9C-8F56-AF2D-28AAFA80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594" y="457580"/>
            <a:ext cx="3583188" cy="403108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3A373DA-6992-5A7F-1441-B3AB3135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2" y="4762500"/>
            <a:ext cx="2857500" cy="1905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0B2B2-3986-FD16-0861-3D6E2A38F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4762500"/>
            <a:ext cx="2857500" cy="1905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3B8EB4-5E5C-5352-D339-BD70003E6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38" y="4762500"/>
            <a:ext cx="2857500" cy="190500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8C8614D-0E4E-7287-F5A9-D89BA5502C79}"/>
              </a:ext>
            </a:extLst>
          </p:cNvPr>
          <p:cNvSpPr/>
          <p:nvPr/>
        </p:nvSpPr>
        <p:spPr>
          <a:xfrm>
            <a:off x="3350029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3A09AA2-2F1A-0945-D3E3-A210A7E4EC5E}"/>
              </a:ext>
            </a:extLst>
          </p:cNvPr>
          <p:cNvSpPr/>
          <p:nvPr/>
        </p:nvSpPr>
        <p:spPr>
          <a:xfrm>
            <a:off x="6933217" y="3356316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828E8C3E-E239-2931-BBFA-69F2782B8005}"/>
              </a:ext>
            </a:extLst>
          </p:cNvPr>
          <p:cNvSpPr/>
          <p:nvPr/>
        </p:nvSpPr>
        <p:spPr>
          <a:xfrm>
            <a:off x="10662455" y="3350357"/>
            <a:ext cx="146050" cy="14536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Varying Initial Tumor Margin Affects Outcome</a:t>
            </a:r>
          </a:p>
        </p:txBody>
      </p:sp>
    </p:spTree>
    <p:extLst>
      <p:ext uri="{BB962C8B-B14F-4D97-AF65-F5344CB8AC3E}">
        <p14:creationId xmlns:p14="http://schemas.microsoft.com/office/powerpoint/2010/main" val="370257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CA635A-261A-D1C6-62B2-D37A1BD501BF}"/>
              </a:ext>
            </a:extLst>
          </p:cNvPr>
          <p:cNvSpPr txBox="1"/>
          <p:nvPr/>
        </p:nvSpPr>
        <p:spPr>
          <a:xfrm>
            <a:off x="2560749" y="88248"/>
            <a:ext cx="707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Does Varying Margin Affect Outcome?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851E38-1749-33FF-F6A5-EB7DD997735E}"/>
              </a:ext>
            </a:extLst>
          </p:cNvPr>
          <p:cNvGrpSpPr/>
          <p:nvPr/>
        </p:nvGrpSpPr>
        <p:grpSpPr>
          <a:xfrm>
            <a:off x="0" y="929183"/>
            <a:ext cx="5061826" cy="5840569"/>
            <a:chOff x="3450787" y="648098"/>
            <a:chExt cx="5061826" cy="584056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2B66C7B-DD9C-3738-5595-6889D15D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0787" y="648098"/>
              <a:ext cx="5061826" cy="5840569"/>
            </a:xfrm>
            <a:prstGeom prst="rect">
              <a:avLst/>
            </a:prstGeom>
          </p:spPr>
        </p:pic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937D3D52-C9AF-42AD-FFD9-C843EA2A0EAA}"/>
                </a:ext>
              </a:extLst>
            </p:cNvPr>
            <p:cNvSpPr/>
            <p:nvPr/>
          </p:nvSpPr>
          <p:spPr>
            <a:xfrm>
              <a:off x="3969555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4245FA6-200D-E5DE-2809-7CE0034BF28C}"/>
                </a:ext>
              </a:extLst>
            </p:cNvPr>
            <p:cNvSpPr/>
            <p:nvPr/>
          </p:nvSpPr>
          <p:spPr>
            <a:xfrm>
              <a:off x="7225317" y="5229175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25EA303A-8F33-6F53-48E7-7CBB11D5E9F1}"/>
                </a:ext>
              </a:extLst>
            </p:cNvPr>
            <p:cNvSpPr/>
            <p:nvPr/>
          </p:nvSpPr>
          <p:spPr>
            <a:xfrm>
              <a:off x="3969555" y="1483457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0B6B442C-450E-2B6C-4EEE-52115987D1C8}"/>
                </a:ext>
              </a:extLst>
            </p:cNvPr>
            <p:cNvSpPr/>
            <p:nvPr/>
          </p:nvSpPr>
          <p:spPr>
            <a:xfrm>
              <a:off x="7225317" y="1482384"/>
              <a:ext cx="146050" cy="14536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8D6C2AF-A979-70BC-ABB7-42817DF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1524000"/>
            <a:ext cx="2857500" cy="1905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3C7BB39-C50D-1B0E-08F1-8F33FEB3C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30" y="4390975"/>
            <a:ext cx="2857500" cy="190500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8E1F64-FE39-9421-4784-52D61D2D5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1524000"/>
            <a:ext cx="2857500" cy="190500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4402C4-CE19-FD8F-5226-8F7BCB358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27" y="4422043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F5D3-AE9A-577A-4679-232310A2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2" y="371261"/>
            <a:ext cx="10764656" cy="1325563"/>
          </a:xfrm>
        </p:spPr>
        <p:txBody>
          <a:bodyPr/>
          <a:lstStyle/>
          <a:p>
            <a:r>
              <a:rPr lang="en-US" dirty="0"/>
              <a:t>So when does AT work well in a spatial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A03C-A18C-05A3-A888-00BC324FF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is to use space to enhance AT rather than hinder it: Competitive Release + Drug consumption by tumor </a:t>
            </a:r>
          </a:p>
        </p:txBody>
      </p:sp>
    </p:spTree>
    <p:extLst>
      <p:ext uri="{BB962C8B-B14F-4D97-AF65-F5344CB8AC3E}">
        <p14:creationId xmlns:p14="http://schemas.microsoft.com/office/powerpoint/2010/main" val="29354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44D-60E1-D846-431B-807F01AC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Generate Competitive Release By Slowing Down Resistant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75502-BFDF-03AC-0351-DEC47448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441"/>
            <a:ext cx="5419559" cy="5419559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1A1C288-9F92-A7DE-3BF6-89BA4E084FAE}"/>
              </a:ext>
            </a:extLst>
          </p:cNvPr>
          <p:cNvSpPr/>
          <p:nvPr/>
        </p:nvSpPr>
        <p:spPr>
          <a:xfrm>
            <a:off x="621426" y="1700406"/>
            <a:ext cx="319069" cy="3175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2454E5-BD98-D5EB-5A15-EC47BFB4C3BF}"/>
              </a:ext>
            </a:extLst>
          </p:cNvPr>
          <p:cNvGrpSpPr/>
          <p:nvPr/>
        </p:nvGrpSpPr>
        <p:grpSpPr>
          <a:xfrm>
            <a:off x="7048500" y="1438440"/>
            <a:ext cx="4045457" cy="5419559"/>
            <a:chOff x="13031107" y="1046641"/>
            <a:chExt cx="5143500" cy="6890570"/>
          </a:xfrm>
        </p:grpSpPr>
        <p:pic>
          <p:nvPicPr>
            <p:cNvPr id="16" name="Picture 15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D582DE2-BA28-0C8F-15D5-4B325A6A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1107" y="1046641"/>
              <a:ext cx="5143500" cy="3429000"/>
            </a:xfrm>
            <a:prstGeom prst="rect">
              <a:avLst/>
            </a:prstGeom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4E95148-A947-741B-0F9D-D9FE8298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1107" y="4508211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40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C11382-7C65-90BE-11F7-71E83732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Effect Isn’t Very Well Pronounced, Need Drug Gradient to enhance Competitive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BA0D1-3379-9737-D6C3-37B85129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5532437" cy="55324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8C899E-1D61-C491-BAEF-DE66130BDA3F}"/>
              </a:ext>
            </a:extLst>
          </p:cNvPr>
          <p:cNvGrpSpPr/>
          <p:nvPr/>
        </p:nvGrpSpPr>
        <p:grpSpPr>
          <a:xfrm>
            <a:off x="6096000" y="1325562"/>
            <a:ext cx="4149328" cy="5532437"/>
            <a:chOff x="6096000" y="0"/>
            <a:chExt cx="5143500" cy="6858000"/>
          </a:xfrm>
        </p:grpSpPr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FA965B7-D024-78F0-14A9-383FD4BE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5143500" cy="3429000"/>
            </a:xfrm>
            <a:prstGeom prst="rect">
              <a:avLst/>
            </a:prstGeom>
          </p:spPr>
        </p:pic>
        <p:pic>
          <p:nvPicPr>
            <p:cNvPr id="10" name="Picture 9" descr="Square&#10;&#10;Description automatically generated with medium confidence">
              <a:extLst>
                <a:ext uri="{FF2B5EF4-FFF2-40B4-BE49-F238E27FC236}">
                  <a16:creationId xmlns:a16="http://schemas.microsoft.com/office/drawing/2014/main" id="{5CB34822-B75F-016B-697D-87EF9C78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187</Words>
  <Application>Microsoft Office PowerPoint</Application>
  <PresentationFormat>Widescreen</PresentationFormat>
  <Paragraphs>50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Population Grid Adaptive Therapy Spelunking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when does AT work well in a spatial model?</vt:lpstr>
      <vt:lpstr>Generate Competitive Release By Slowing Down Resistant Population</vt:lpstr>
      <vt:lpstr>Effect Isn’t Very Well Pronounced, Need Drug Gradient to enhance Competitive Release</vt:lpstr>
      <vt:lpstr>Cell Mind-Reading</vt:lpstr>
      <vt:lpstr>Future Directions: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Grid Adaptive Therapy Spelunking</dc:title>
  <dc:creator>Rafael Bravo</dc:creator>
  <cp:lastModifiedBy>Rafael Bravo</cp:lastModifiedBy>
  <cp:revision>3</cp:revision>
  <dcterms:created xsi:type="dcterms:W3CDTF">2022-12-11T02:15:13Z</dcterms:created>
  <dcterms:modified xsi:type="dcterms:W3CDTF">2022-12-17T17:17:00Z</dcterms:modified>
</cp:coreProperties>
</file>